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373" r:id="rId2"/>
    <p:sldId id="417" r:id="rId3"/>
    <p:sldId id="418" r:id="rId4"/>
    <p:sldId id="419" r:id="rId5"/>
    <p:sldId id="420" r:id="rId6"/>
    <p:sldId id="421" r:id="rId7"/>
    <p:sldId id="422" r:id="rId8"/>
    <p:sldId id="423" r:id="rId9"/>
    <p:sldId id="424" r:id="rId10"/>
    <p:sldId id="426" r:id="rId11"/>
    <p:sldId id="425" r:id="rId12"/>
    <p:sldId id="355" r:id="rId13"/>
  </p:sldIdLst>
  <p:sldSz cx="9144000" cy="5143500" type="screen16x9"/>
  <p:notesSz cx="6797675" cy="9926638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046"/>
    <a:srgbClr val="DDD9C3"/>
    <a:srgbClr val="878025"/>
    <a:srgbClr val="EDEBDF"/>
    <a:srgbClr val="B228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49" autoAdjust="0"/>
    <p:restoredTop sz="94653" autoAdjust="0"/>
  </p:normalViewPr>
  <p:slideViewPr>
    <p:cSldViewPr snapToGrid="0">
      <p:cViewPr varScale="1">
        <p:scale>
          <a:sx n="152" d="100"/>
          <a:sy n="152" d="100"/>
        </p:scale>
        <p:origin x="942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2D1D7-9048-44D9-A0E1-BDBA2463D1AD}" type="datetimeFigureOut">
              <a:rPr lang="ru-RU" smtClean="0"/>
              <a:pPr/>
              <a:t>09.10.2025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48DF1-3EC7-42E2-955D-E11E31E942F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799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2FD79353-59B3-41D4-A1A9-DC36E0CFDD1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09.10.2025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578307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B88692BE-808A-414F-AD5F-AEE5D3A9CEA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09.10.2025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778204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95E358C6-E46C-428F-ABEE-3593A2D0797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09.10.2025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239232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3B2A0A5D-9805-43FA-9255-6400C57A3A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09.10.2025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282304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5615774A-4755-4C13-96F3-4FC371D428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09.10.2025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3096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0ABD3466-641E-44E7-9A05-B89B6B0207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09.10.2025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66152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CB4EFC2D-38A6-4D8B-8B37-4B7EC6CF721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09.10.2025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434366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68AE3D3D-E080-4E59-8BE3-528D038019C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09.10.2025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254111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8E10920C-B0CF-4CB3-A3D4-8DD2C3948F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09.10.2025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003649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7D67A621-1EA3-4D43-B93C-E3EAB5876F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09.10.2025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240618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>
              <a:defRPr/>
            </a:pPr>
            <a:fld id="{91F271C5-520E-4302-A0B1-440D127E6EE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09.10.2025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751276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fld id="{CBE867B1-6445-4213-9600-44A6D43D5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09.10.2025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0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FD977A-10ED-5132-9DDB-5B940D852AEA}"/>
              </a:ext>
            </a:extLst>
          </p:cNvPr>
          <p:cNvSpPr txBox="1"/>
          <p:nvPr/>
        </p:nvSpPr>
        <p:spPr>
          <a:xfrm>
            <a:off x="952208" y="734556"/>
            <a:ext cx="79979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b="1" i="0" dirty="0">
                <a:solidFill>
                  <a:srgbClr val="101025"/>
                </a:solidFill>
                <a:effectLst/>
                <a:latin typeface="Inter"/>
              </a:rPr>
              <a:t>Алгоритм работы ВСЕХ пользователей в учебном профиле </a:t>
            </a:r>
            <a:r>
              <a:rPr lang="ru-RU" sz="4400" b="1" i="0" dirty="0" err="1">
                <a:solidFill>
                  <a:srgbClr val="101025"/>
                </a:solidFill>
                <a:effectLst/>
                <a:latin typeface="Inter"/>
              </a:rPr>
              <a:t>Сферум</a:t>
            </a:r>
            <a:r>
              <a:rPr lang="ru-RU" sz="4400" b="1" i="0" dirty="0">
                <a:solidFill>
                  <a:srgbClr val="101025"/>
                </a:solidFill>
                <a:effectLst/>
                <a:latin typeface="Inter"/>
              </a:rPr>
              <a:t> в MAX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43B506-91A1-42DD-19AC-299401862BC8}"/>
              </a:ext>
            </a:extLst>
          </p:cNvPr>
          <p:cNvSpPr txBox="1"/>
          <p:nvPr/>
        </p:nvSpPr>
        <p:spPr>
          <a:xfrm>
            <a:off x="6657391" y="4177976"/>
            <a:ext cx="22927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i="1" dirty="0">
                <a:latin typeface="Montserrat" pitchFamily="2" charset="0"/>
              </a:rPr>
              <a:t>Директор МБОУ «Школа №51» </a:t>
            </a:r>
          </a:p>
          <a:p>
            <a:pPr algn="r"/>
            <a:r>
              <a:rPr lang="ru-RU" sz="1200" i="1" dirty="0">
                <a:latin typeface="Montserrat" pitchFamily="2" charset="0"/>
              </a:rPr>
              <a:t>Вахитовского района г. Казани</a:t>
            </a:r>
          </a:p>
          <a:p>
            <a:pPr algn="r"/>
            <a:r>
              <a:rPr lang="ru-RU" sz="1200" i="1" dirty="0" err="1">
                <a:latin typeface="Montserrat" pitchFamily="2" charset="0"/>
              </a:rPr>
              <a:t>Хазеев</a:t>
            </a:r>
            <a:r>
              <a:rPr lang="ru-RU" sz="1200" i="1" dirty="0">
                <a:latin typeface="Montserrat" pitchFamily="2" charset="0"/>
              </a:rPr>
              <a:t> Рустем </a:t>
            </a:r>
            <a:r>
              <a:rPr lang="ru-RU" sz="1200" i="1" dirty="0" err="1">
                <a:latin typeface="Montserrat" pitchFamily="2" charset="0"/>
              </a:rPr>
              <a:t>Айратович</a:t>
            </a:r>
            <a:r>
              <a:rPr lang="ru-RU" sz="1200" i="1" dirty="0">
                <a:latin typeface="Montserrat" pitchFamily="2" charset="0"/>
              </a:rPr>
              <a:t> </a:t>
            </a:r>
          </a:p>
          <a:p>
            <a:pPr algn="r"/>
            <a:endParaRPr lang="ru-RU" sz="1200" i="1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519112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1218171-160F-48F0-96E3-86CE98DC3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95F43C-F790-4560-9B6B-FBCB77026320}"/>
              </a:ext>
            </a:extLst>
          </p:cNvPr>
          <p:cNvSpPr txBox="1"/>
          <p:nvPr/>
        </p:nvSpPr>
        <p:spPr>
          <a:xfrm>
            <a:off x="806450" y="34164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400" b="1" i="0" u="none" strike="noStrike" baseline="0" dirty="0">
                <a:latin typeface="28"/>
              </a:rPr>
              <a:t>Как назначить администратора?</a:t>
            </a:r>
            <a:endParaRPr lang="ru-RU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42D2D5-B4A1-42DC-86B9-22B13A4E015E}"/>
              </a:ext>
            </a:extLst>
          </p:cNvPr>
          <p:cNvSpPr txBox="1"/>
          <p:nvPr/>
        </p:nvSpPr>
        <p:spPr>
          <a:xfrm>
            <a:off x="609600" y="1381322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Шаг 1</a:t>
            </a:r>
            <a:r>
              <a:rPr lang="ru-RU" dirty="0"/>
              <a:t>. Перейти в МАХ на вкладку </a:t>
            </a:r>
          </a:p>
          <a:p>
            <a:r>
              <a:rPr lang="ru-RU" dirty="0"/>
              <a:t>«</a:t>
            </a:r>
            <a:r>
              <a:rPr lang="ru-RU" dirty="0" err="1"/>
              <a:t>Сферум</a:t>
            </a:r>
            <a:r>
              <a:rPr lang="ru-RU" dirty="0"/>
              <a:t>».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89348D-1A09-4AA8-B90F-3C2C3B5603E0}"/>
              </a:ext>
            </a:extLst>
          </p:cNvPr>
          <p:cNvSpPr txBox="1"/>
          <p:nvPr/>
        </p:nvSpPr>
        <p:spPr>
          <a:xfrm>
            <a:off x="609600" y="1991219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Шаг 2</a:t>
            </a:r>
            <a:r>
              <a:rPr lang="ru-RU" dirty="0"/>
              <a:t>. Перейти в раздел «</a:t>
            </a:r>
            <a:r>
              <a:rPr lang="ru-RU" b="1" dirty="0"/>
              <a:t>Мои организации и роли</a:t>
            </a:r>
            <a:r>
              <a:rPr lang="ru-RU" dirty="0"/>
              <a:t>».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6370B5-2DD9-4273-AD8C-ACF6BC8C3348}"/>
              </a:ext>
            </a:extLst>
          </p:cNvPr>
          <p:cNvSpPr txBox="1"/>
          <p:nvPr/>
        </p:nvSpPr>
        <p:spPr>
          <a:xfrm>
            <a:off x="609600" y="2421709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Шаг 3</a:t>
            </a:r>
            <a:r>
              <a:rPr lang="ru-RU" dirty="0"/>
              <a:t>. Открыть свою организацию.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D802FA-96F2-4B51-9288-B2B2A088A88F}"/>
              </a:ext>
            </a:extLst>
          </p:cNvPr>
          <p:cNvSpPr txBox="1"/>
          <p:nvPr/>
        </p:nvSpPr>
        <p:spPr>
          <a:xfrm>
            <a:off x="609600" y="2823857"/>
            <a:ext cx="52705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Шаг 4</a:t>
            </a:r>
            <a:r>
              <a:rPr lang="ru-RU" dirty="0"/>
              <a:t>. Внести коррективы в разделе «</a:t>
            </a:r>
            <a:r>
              <a:rPr lang="ru-RU" b="1" dirty="0"/>
              <a:t>Администраторы</a:t>
            </a:r>
            <a:r>
              <a:rPr lang="ru-RU" dirty="0"/>
              <a:t>».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21C1EC6-A58E-4C44-85C2-7ADA9A141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5555" y="2141260"/>
            <a:ext cx="1583011" cy="287183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353B9E4-2FAF-4FD4-BA27-5BE773CFE8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173" y="102066"/>
            <a:ext cx="1557948" cy="28718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0BB2282-49B1-4DFC-B6C5-8283A35163C5}"/>
              </a:ext>
            </a:extLst>
          </p:cNvPr>
          <p:cNvSpPr txBox="1"/>
          <p:nvPr/>
        </p:nvSpPr>
        <p:spPr>
          <a:xfrm>
            <a:off x="666750" y="4527752"/>
            <a:ext cx="5270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100" b="1" i="0" u="none" strike="noStrike" baseline="0" dirty="0">
                <a:latin typeface="28"/>
              </a:rPr>
              <a:t>* Функция доступна руководителю учреждения и действующим администраторам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val="3262826806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EB080F6-6323-4761-96A0-860712005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077256-1DE7-4C23-8812-AB7E2445C1EF}"/>
              </a:ext>
            </a:extLst>
          </p:cNvPr>
          <p:cNvSpPr txBox="1"/>
          <p:nvPr/>
        </p:nvSpPr>
        <p:spPr>
          <a:xfrm>
            <a:off x="806450" y="34164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400" b="1" i="0" u="none" strike="noStrike" baseline="0" dirty="0">
                <a:latin typeface="28"/>
              </a:rPr>
              <a:t>Как обратиться в поддержку</a:t>
            </a:r>
          </a:p>
          <a:p>
            <a:pPr algn="l"/>
            <a:r>
              <a:rPr lang="ru-RU" sz="1400" b="1" i="0" u="none" strike="noStrike" baseline="0" dirty="0" err="1">
                <a:latin typeface="28"/>
              </a:rPr>
              <a:t>Сферума</a:t>
            </a:r>
            <a:r>
              <a:rPr lang="ru-RU" sz="1400" b="1" i="0" u="none" strike="noStrike" baseline="0" dirty="0">
                <a:latin typeface="28"/>
              </a:rPr>
              <a:t> в МАХ?</a:t>
            </a:r>
            <a:endParaRPr lang="ru-RU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A887A9-0D97-44FC-9610-0482E7BB4640}"/>
              </a:ext>
            </a:extLst>
          </p:cNvPr>
          <p:cNvSpPr txBox="1"/>
          <p:nvPr/>
        </p:nvSpPr>
        <p:spPr>
          <a:xfrm>
            <a:off x="863600" y="1202834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400" b="0" i="0" u="none" strike="noStrike" baseline="0" dirty="0">
                <a:latin typeface="27"/>
              </a:rPr>
              <a:t>Готовые ответы в разделе </a:t>
            </a:r>
          </a:p>
          <a:p>
            <a:pPr algn="l"/>
            <a:r>
              <a:rPr lang="ru-RU" sz="1400" b="0" i="0" u="none" strike="noStrike" baseline="0" dirty="0">
                <a:latin typeface="27"/>
              </a:rPr>
              <a:t>«Вопросы и помощь»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D4F34B-EA0B-441D-B88B-2A35588B871B}"/>
              </a:ext>
            </a:extLst>
          </p:cNvPr>
          <p:cNvSpPr txBox="1"/>
          <p:nvPr/>
        </p:nvSpPr>
        <p:spPr>
          <a:xfrm>
            <a:off x="863600" y="1861319"/>
            <a:ext cx="457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400" b="0" i="0" u="none" strike="noStrike" baseline="0" dirty="0">
                <a:latin typeface="27"/>
              </a:rPr>
              <a:t>Задать свой вопрос можно</a:t>
            </a:r>
          </a:p>
          <a:p>
            <a:pPr algn="l"/>
            <a:r>
              <a:rPr lang="ru-RU" sz="1400" b="0" i="0" u="none" strike="noStrike" baseline="0" dirty="0">
                <a:latin typeface="27"/>
              </a:rPr>
              <a:t>по одноимённой кнопке или </a:t>
            </a:r>
          </a:p>
          <a:p>
            <a:pPr algn="l"/>
            <a:r>
              <a:rPr lang="ru-RU" sz="1400" b="0" i="0" u="none" strike="noStrike" baseline="0" dirty="0">
                <a:latin typeface="27"/>
              </a:rPr>
              <a:t>через чат-бот Помощник </a:t>
            </a:r>
            <a:r>
              <a:rPr lang="ru-RU" sz="1400" b="0" i="0" u="none" strike="noStrike" baseline="0" dirty="0" err="1">
                <a:latin typeface="27"/>
              </a:rPr>
              <a:t>Сферума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590125-CE5C-41A9-A6AF-0F28AB1A5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1585" y="3962400"/>
            <a:ext cx="966910" cy="100950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4E7FE59-651F-4EED-82CD-DCC3F78C1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362" y="211808"/>
            <a:ext cx="1638818" cy="443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768985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071117"/>
            <a:ext cx="86044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</a:rPr>
              <a:t>Благодарю за внимание!</a:t>
            </a:r>
          </a:p>
          <a:p>
            <a:pPr marL="0" marR="0" lvl="0" indent="0" algn="ctr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tserrat" pitchFamily="2" charset="0"/>
            </a:endParaRPr>
          </a:p>
          <a:p>
            <a:pPr marL="0" marR="0" lvl="0" indent="0" algn="ctr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</a:rPr>
              <a:t>Игътибарыгыз өчен рәхмәт!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872959"/>
            <a:ext cx="8604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</a:rPr>
              <a:t>Школа №51 Казань</a:t>
            </a:r>
          </a:p>
          <a:p>
            <a:pPr marL="0" marR="0" lvl="0" indent="0" algn="r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г. Казань, ул. К. </a:t>
            </a:r>
            <a:r>
              <a:rPr lang="ru-RU" sz="1800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Тинчурина</a:t>
            </a:r>
            <a:r>
              <a:rPr lang="ru-RU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, дом 3</a:t>
            </a:r>
            <a:endParaRPr lang="en-US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itchFamily="2" charset="0"/>
            </a:endParaRPr>
          </a:p>
          <a:p>
            <a:pPr marL="0" marR="0" lvl="0" indent="0" algn="r" defTabSz="9143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</a:rPr>
              <a:t>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tserrat" pitchFamily="2" charset="0"/>
              </a:rPr>
              <a:t>k.com/school51_kazan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tserra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38" y="3002340"/>
            <a:ext cx="1452483" cy="205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1906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2E285AB-57E5-4F78-BCEA-26D183C68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B2E846-E8C5-4CFE-89B3-EBFE437966EA}"/>
              </a:ext>
            </a:extLst>
          </p:cNvPr>
          <p:cNvSpPr txBox="1"/>
          <p:nvPr/>
        </p:nvSpPr>
        <p:spPr>
          <a:xfrm>
            <a:off x="778565" y="1060061"/>
            <a:ext cx="4572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Обратите внимание! Для работы необходимо скачать и авторизоваться в МАХ. </a:t>
            </a:r>
          </a:p>
          <a:p>
            <a:endParaRPr lang="ru-RU" dirty="0"/>
          </a:p>
          <a:p>
            <a:r>
              <a:rPr lang="ru-RU" dirty="0"/>
              <a:t>Если у вас уже есть учебный профиль </a:t>
            </a:r>
            <a:r>
              <a:rPr lang="ru-RU" dirty="0" err="1"/>
              <a:t>Сферум</a:t>
            </a:r>
            <a:r>
              <a:rPr lang="ru-RU" dirty="0"/>
              <a:t>, войдите в MAX с тем же номером телефона. </a:t>
            </a:r>
          </a:p>
          <a:p>
            <a:endParaRPr lang="ru-RU" dirty="0"/>
          </a:p>
          <a:p>
            <a:r>
              <a:rPr lang="ru-RU" dirty="0"/>
              <a:t>При первой авторизации в МАХ укажите ваши настоящие ФИО.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940BCA-0693-41A0-B17F-0DF499FD3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565" y="581025"/>
            <a:ext cx="3319669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14618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A00C45B-9C58-4F33-8EE8-A8E57D27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16CEBE-2415-4421-BBCB-8BF37A1001E2}"/>
              </a:ext>
            </a:extLst>
          </p:cNvPr>
          <p:cNvSpPr txBox="1"/>
          <p:nvPr/>
        </p:nvSpPr>
        <p:spPr>
          <a:xfrm>
            <a:off x="501650" y="80688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Как привязать учетную запись к учебному профилю </a:t>
            </a:r>
            <a:r>
              <a:rPr lang="ru-RU" b="1" dirty="0" err="1"/>
              <a:t>Сферум</a:t>
            </a:r>
            <a:r>
              <a:rPr lang="ru-RU" b="1" dirty="0"/>
              <a:t> в MAX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B958F4-F6D2-4B8E-A608-528E903F6962}"/>
              </a:ext>
            </a:extLst>
          </p:cNvPr>
          <p:cNvSpPr txBox="1"/>
          <p:nvPr/>
        </p:nvSpPr>
        <p:spPr>
          <a:xfrm>
            <a:off x="2063750" y="1111990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Шаг 1</a:t>
            </a:r>
            <a:r>
              <a:rPr lang="ru-RU" dirty="0"/>
              <a:t>. Войдите в свой профиль MAX.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67AEA5-BBA5-4488-A88A-6BEA7BBCD09B}"/>
              </a:ext>
            </a:extLst>
          </p:cNvPr>
          <p:cNvSpPr txBox="1"/>
          <p:nvPr/>
        </p:nvSpPr>
        <p:spPr>
          <a:xfrm>
            <a:off x="501650" y="1954102"/>
            <a:ext cx="4572000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Шаг 2. Авторизуйтесь в электронном журнале, перейдите в электронный журнал и нажмите на кнопку перехода в </a:t>
            </a:r>
            <a:r>
              <a:rPr lang="ru-RU" dirty="0" err="1"/>
              <a:t>Сферум</a:t>
            </a:r>
            <a:r>
              <a:rPr lang="ru-RU" dirty="0"/>
              <a:t>​ в навигационной панели.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0EDA1E6-D314-4991-AB84-D2C7F18B6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75" y="2669683"/>
            <a:ext cx="7994650" cy="3192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EC1ACBE-BBC2-4B69-A0CA-E27E31163E8A}"/>
              </a:ext>
            </a:extLst>
          </p:cNvPr>
          <p:cNvSpPr txBox="1"/>
          <p:nvPr/>
        </p:nvSpPr>
        <p:spPr>
          <a:xfrm>
            <a:off x="574675" y="2988959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Если у вас уже была привязка, то у вас сразу откроется профиль </a:t>
            </a:r>
            <a:r>
              <a:rPr lang="ru-RU" dirty="0" err="1"/>
              <a:t>Сферум</a:t>
            </a:r>
            <a:r>
              <a:rPr lang="ru-RU"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078FF1-D7F6-4AA0-975C-20C89D0A92FF}"/>
              </a:ext>
            </a:extLst>
          </p:cNvPr>
          <p:cNvSpPr txBox="1"/>
          <p:nvPr/>
        </p:nvSpPr>
        <p:spPr>
          <a:xfrm>
            <a:off x="1173463" y="3992654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101025"/>
                </a:solidFill>
                <a:effectLst/>
                <a:latin typeface="Inter"/>
              </a:rPr>
              <a:t>Шаг 3.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 Если привязки не было, в открывшемся окне нажмите на кнопку </a:t>
            </a:r>
            <a:r>
              <a:rPr lang="ru-RU" b="1" i="0" dirty="0">
                <a:solidFill>
                  <a:srgbClr val="101025"/>
                </a:solidFill>
                <a:effectLst/>
                <a:latin typeface="Inter"/>
              </a:rPr>
              <a:t>«Перейти к подключению»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.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1E7CBBE-862C-44F9-A2E5-A30B0CFBD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675" y="3242874"/>
            <a:ext cx="2823862" cy="180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DAFF5ED-E8EE-4B88-B611-B00119939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8911" y="95742"/>
            <a:ext cx="1741489" cy="208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1858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E727D6C-87F6-479B-B3E7-90A57E7F5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E923BB-F083-4DE2-912C-A747569BB755}"/>
              </a:ext>
            </a:extLst>
          </p:cNvPr>
          <p:cNvSpPr txBox="1"/>
          <p:nvPr/>
        </p:nvSpPr>
        <p:spPr>
          <a:xfrm>
            <a:off x="800100" y="482685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Inter"/>
              </a:rPr>
              <a:t>Шаг 4.</a:t>
            </a:r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 Затем введите номер мобильного телефона и нажмите на кнопку </a:t>
            </a:r>
            <a:r>
              <a:rPr lang="ru-RU" b="1" i="0" dirty="0">
                <a:solidFill>
                  <a:srgbClr val="000000"/>
                </a:solidFill>
                <a:effectLst/>
                <a:latin typeface="Inter"/>
              </a:rPr>
              <a:t>«Продолжить»</a:t>
            </a:r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.</a:t>
            </a:r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F53D92D-AA15-46DF-A0A1-993D1791F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5420" y="36043"/>
            <a:ext cx="1544170" cy="202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0F6F9E-D4E4-478D-96A5-40CB730824A3}"/>
              </a:ext>
            </a:extLst>
          </p:cNvPr>
          <p:cNvSpPr txBox="1"/>
          <p:nvPr/>
        </p:nvSpPr>
        <p:spPr>
          <a:xfrm>
            <a:off x="593420" y="1325716"/>
            <a:ext cx="4572000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101025"/>
                </a:solidFill>
                <a:effectLst/>
                <a:latin typeface="Inter"/>
              </a:rPr>
              <a:t>Обратите внимание!</a:t>
            </a:r>
          </a:p>
          <a:p>
            <a:pPr algn="l"/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Если у вас уже есть учебный профиль в </a:t>
            </a:r>
            <a:r>
              <a:rPr lang="ru-RU" b="0" i="0" dirty="0" err="1">
                <a:solidFill>
                  <a:srgbClr val="101025"/>
                </a:solidFill>
                <a:effectLst/>
                <a:latin typeface="Inter"/>
              </a:rPr>
              <a:t>Сферуме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, войдите в MAX с тем же номером телефона.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66443C-4AA6-4334-85AE-1F415223286C}"/>
              </a:ext>
            </a:extLst>
          </p:cNvPr>
          <p:cNvSpPr txBox="1"/>
          <p:nvPr/>
        </p:nvSpPr>
        <p:spPr>
          <a:xfrm>
            <a:off x="1441450" y="3017826"/>
            <a:ext cx="4572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101025"/>
                </a:solidFill>
                <a:effectLst/>
                <a:latin typeface="Inter"/>
              </a:rPr>
              <a:t>Шаг 6.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 Нажмите на кнопку </a:t>
            </a:r>
            <a:r>
              <a:rPr lang="ru-RU" b="1" i="0" dirty="0">
                <a:solidFill>
                  <a:srgbClr val="101025"/>
                </a:solidFill>
                <a:effectLst/>
                <a:latin typeface="Inter"/>
              </a:rPr>
              <a:t>«Перейти в </a:t>
            </a:r>
            <a:r>
              <a:rPr lang="ru-RU" b="1" i="0" dirty="0" err="1">
                <a:solidFill>
                  <a:srgbClr val="101025"/>
                </a:solidFill>
                <a:effectLst/>
                <a:latin typeface="Inter"/>
              </a:rPr>
              <a:t>Сферум</a:t>
            </a:r>
            <a:r>
              <a:rPr lang="ru-RU" b="1" i="0" dirty="0">
                <a:solidFill>
                  <a:srgbClr val="101025"/>
                </a:solidFill>
                <a:effectLst/>
                <a:latin typeface="Inter"/>
              </a:rPr>
              <a:t>»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.</a:t>
            </a:r>
            <a:endParaRPr lang="ru-RU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C1DCA7F-5D23-4700-ACAD-97C5E62E6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2386256"/>
            <a:ext cx="1537934" cy="202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93B6EE7-BB89-438C-AD44-A30F0613572E}"/>
              </a:ext>
            </a:extLst>
          </p:cNvPr>
          <p:cNvSpPr txBox="1"/>
          <p:nvPr/>
        </p:nvSpPr>
        <p:spPr>
          <a:xfrm>
            <a:off x="698500" y="4406899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Откроется страница учебного профиля </a:t>
            </a:r>
            <a:r>
              <a:rPr lang="ru-RU" dirty="0" err="1"/>
              <a:t>Сферум</a:t>
            </a:r>
            <a:r>
              <a:rPr lang="ru-RU" dirty="0"/>
              <a:t> в MAX.</a:t>
            </a:r>
          </a:p>
        </p:txBody>
      </p:sp>
    </p:spTree>
    <p:extLst>
      <p:ext uri="{BB962C8B-B14F-4D97-AF65-F5344CB8AC3E}">
        <p14:creationId xmlns:p14="http://schemas.microsoft.com/office/powerpoint/2010/main" val="6830624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0211A5D-16B3-48DF-B988-9B5311E0A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90E200-2AC9-42DA-BC22-76D556F6016E}"/>
              </a:ext>
            </a:extLst>
          </p:cNvPr>
          <p:cNvSpPr txBox="1"/>
          <p:nvPr/>
        </p:nvSpPr>
        <p:spPr>
          <a:xfrm>
            <a:off x="647700" y="147485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Как отвязать учетную запись от учебного профиля </a:t>
            </a:r>
            <a:r>
              <a:rPr lang="ru-RU" b="1" dirty="0" err="1"/>
              <a:t>Сферум</a:t>
            </a:r>
            <a:r>
              <a:rPr lang="ru-RU" b="1" dirty="0"/>
              <a:t> в MAX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00AA70-44EB-4F4C-B82D-29C0F31AB455}"/>
              </a:ext>
            </a:extLst>
          </p:cNvPr>
          <p:cNvSpPr txBox="1"/>
          <p:nvPr/>
        </p:nvSpPr>
        <p:spPr>
          <a:xfrm>
            <a:off x="838200" y="997972"/>
            <a:ext cx="4572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Шаг 1. </a:t>
            </a:r>
            <a:r>
              <a:rPr lang="ru-RU" dirty="0"/>
              <a:t>Перейдите в «Личный кабинет» и откройте вкладку «Безопасность». </a:t>
            </a:r>
          </a:p>
          <a:p>
            <a:r>
              <a:rPr lang="ru-RU" dirty="0"/>
              <a:t>На данной вкладке вы можете увидеть статус привязки аккаунта в «Электронного журнала» к учебному профилю </a:t>
            </a:r>
            <a:r>
              <a:rPr lang="ru-RU" dirty="0" err="1"/>
              <a:t>Сферум</a:t>
            </a:r>
            <a:r>
              <a:rPr lang="ru-RU" dirty="0"/>
              <a:t> в MAX. </a:t>
            </a:r>
          </a:p>
          <a:p>
            <a:endParaRPr lang="ru-RU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r>
              <a:rPr lang="ru-RU" b="1" dirty="0"/>
              <a:t>Шаг 2. </a:t>
            </a:r>
            <a:r>
              <a:rPr lang="ru-RU" dirty="0"/>
              <a:t>Чтобы отвязать аккаунт, нажмите на «отвязать» рядом с </a:t>
            </a:r>
            <a:r>
              <a:rPr lang="ru-RU" dirty="0" err="1"/>
              <a:t>id</a:t>
            </a:r>
            <a:r>
              <a:rPr lang="ru-RU" dirty="0"/>
              <a:t> аккаунта.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11BA85D-CF50-42D1-8A7A-6F0AB305D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450" y="557648"/>
            <a:ext cx="2890496" cy="189980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E85AF1-2B67-45B2-8D6F-FC5F4D313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449" y="2679456"/>
            <a:ext cx="3313793" cy="2104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4214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69FCB25-3225-49B2-8A66-727B5709D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472FE5-AACD-4C06-9DAF-3EA40573B7AD}"/>
              </a:ext>
            </a:extLst>
          </p:cNvPr>
          <p:cNvSpPr txBox="1"/>
          <p:nvPr/>
        </p:nvSpPr>
        <p:spPr>
          <a:xfrm>
            <a:off x="2063750" y="147485"/>
            <a:ext cx="5588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Как привязать учетную запись к учебному профилю </a:t>
            </a:r>
            <a:r>
              <a:rPr lang="ru-RU" sz="2000" b="1" dirty="0" err="1"/>
              <a:t>Сферум</a:t>
            </a:r>
            <a:r>
              <a:rPr lang="ru-RU" sz="2000" b="1" dirty="0"/>
              <a:t> в MAX </a:t>
            </a:r>
          </a:p>
          <a:p>
            <a:pPr algn="ctr"/>
            <a:r>
              <a:rPr lang="ru-RU" sz="2000" b="1" dirty="0"/>
              <a:t>(сложный способ)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730717-D70B-4C52-96DA-B41D9D6BCC4A}"/>
              </a:ext>
            </a:extLst>
          </p:cNvPr>
          <p:cNvSpPr txBox="1"/>
          <p:nvPr/>
        </p:nvSpPr>
        <p:spPr>
          <a:xfrm>
            <a:off x="721415" y="1815711"/>
            <a:ext cx="4572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Обратите внимание! Для работы необходимо скачать и авторизоваться в МАХ. </a:t>
            </a:r>
          </a:p>
          <a:p>
            <a:endParaRPr lang="ru-RU" dirty="0"/>
          </a:p>
          <a:p>
            <a:r>
              <a:rPr lang="ru-RU" dirty="0"/>
              <a:t>Если у вас уже есть учебный профиль </a:t>
            </a:r>
            <a:r>
              <a:rPr lang="ru-RU" dirty="0" err="1"/>
              <a:t>Сферум</a:t>
            </a:r>
            <a:r>
              <a:rPr lang="ru-RU" dirty="0"/>
              <a:t>, войдите в MAX с тем же номером телефона. </a:t>
            </a:r>
          </a:p>
          <a:p>
            <a:endParaRPr lang="ru-RU" dirty="0"/>
          </a:p>
          <a:p>
            <a:r>
              <a:rPr lang="ru-RU" dirty="0"/>
              <a:t>При первой авторизации в МАХ укажите ваши настоящие ФИО.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10DD25-A0B5-49D0-BBFD-9F41056DE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74" y="1320005"/>
            <a:ext cx="2893460" cy="347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47608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8A7EFEF-DA38-4E62-9AE6-320099520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997708-ED1D-441B-AC19-67DD9847C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9900" y="147485"/>
            <a:ext cx="4679950" cy="18870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6F59B7-E488-4F47-89BE-F987AB04F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023" y="2189315"/>
            <a:ext cx="1608264" cy="28067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9EA9A11-A298-4B71-BA74-B6284065E09B}"/>
              </a:ext>
            </a:extLst>
          </p:cNvPr>
          <p:cNvSpPr txBox="1"/>
          <p:nvPr/>
        </p:nvSpPr>
        <p:spPr>
          <a:xfrm>
            <a:off x="692150" y="623040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Шаг 1</a:t>
            </a:r>
            <a:r>
              <a:rPr lang="ru-RU" dirty="0"/>
              <a:t>. Перейти в МАХ на вкладку </a:t>
            </a:r>
          </a:p>
          <a:p>
            <a:r>
              <a:rPr lang="ru-RU" dirty="0"/>
              <a:t>«</a:t>
            </a:r>
            <a:r>
              <a:rPr lang="ru-RU" dirty="0" err="1"/>
              <a:t>Сферум</a:t>
            </a:r>
            <a:r>
              <a:rPr lang="ru-RU" dirty="0"/>
              <a:t>».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2CC75F-44CB-4A0C-8E52-1D717B0E8AF8}"/>
              </a:ext>
            </a:extLst>
          </p:cNvPr>
          <p:cNvSpPr txBox="1"/>
          <p:nvPr/>
        </p:nvSpPr>
        <p:spPr>
          <a:xfrm>
            <a:off x="774700" y="3175740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Шаг 2</a:t>
            </a:r>
            <a:r>
              <a:rPr lang="ru-RU" dirty="0"/>
              <a:t>. 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В открывшемся окне нажмите на кнопку </a:t>
            </a:r>
            <a:r>
              <a:rPr lang="ru-RU" b="1" i="0" dirty="0">
                <a:solidFill>
                  <a:srgbClr val="101025"/>
                </a:solidFill>
                <a:effectLst/>
                <a:latin typeface="Inter"/>
              </a:rPr>
              <a:t>«Создать заявку в организацию»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74661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8B569BF-EBDF-4E9C-9E55-4A9E6A538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6DE365-0125-4EFD-A1A3-E8A8F3415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0615" y="93509"/>
            <a:ext cx="1822622" cy="3200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CF2541-E06E-4BE6-AB13-626780AD4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471" y="2031999"/>
            <a:ext cx="1631441" cy="29241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0E54B6-1041-4D95-BD06-792144CD8378}"/>
              </a:ext>
            </a:extLst>
          </p:cNvPr>
          <p:cNvSpPr txBox="1"/>
          <p:nvPr/>
        </p:nvSpPr>
        <p:spPr>
          <a:xfrm>
            <a:off x="508000" y="896090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Шаг 3</a:t>
            </a:r>
            <a:r>
              <a:rPr lang="ru-RU" dirty="0"/>
              <a:t>. 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В </a:t>
            </a:r>
            <a:r>
              <a:rPr lang="ru-RU" b="0" i="0" dirty="0" err="1">
                <a:solidFill>
                  <a:srgbClr val="101025"/>
                </a:solidFill>
                <a:effectLst/>
                <a:latin typeface="Inter"/>
              </a:rPr>
              <a:t>В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 строке поиска </a:t>
            </a:r>
            <a:r>
              <a:rPr lang="ru-RU" i="0" dirty="0">
                <a:solidFill>
                  <a:srgbClr val="101025"/>
                </a:solidFill>
                <a:effectLst/>
                <a:latin typeface="Inter"/>
              </a:rPr>
              <a:t>написать название организации и выбрать ее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6AAD55-32C3-4419-AE6E-FE77E0C456B2}"/>
              </a:ext>
            </a:extLst>
          </p:cNvPr>
          <p:cNvSpPr txBox="1"/>
          <p:nvPr/>
        </p:nvSpPr>
        <p:spPr>
          <a:xfrm>
            <a:off x="768350" y="3363295"/>
            <a:ext cx="4572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Шаг 4</a:t>
            </a:r>
            <a:r>
              <a:rPr lang="ru-RU" dirty="0"/>
              <a:t>. 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В открывшемся окне нажмите на кнопку </a:t>
            </a:r>
            <a:r>
              <a:rPr lang="ru-RU" b="1" i="0" dirty="0">
                <a:solidFill>
                  <a:srgbClr val="101025"/>
                </a:solidFill>
                <a:effectLst/>
                <a:latin typeface="Inter"/>
              </a:rPr>
              <a:t>«Выбрать свою роль в организации»</a:t>
            </a:r>
            <a:r>
              <a:rPr lang="ru-RU" dirty="0">
                <a:solidFill>
                  <a:srgbClr val="101025"/>
                </a:solidFill>
                <a:latin typeface="Inter"/>
              </a:rPr>
              <a:t> и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 отправить заявку.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993730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FD480A3-A3A4-43ED-B0F3-36D78889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>
              <a:defRPr/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7780BF5-4CFA-4D7E-98B8-F17ABC015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151" y="431800"/>
            <a:ext cx="2682497" cy="3797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A7D5D2-6AEE-42A4-A2B4-486C6B8AEE06}"/>
              </a:ext>
            </a:extLst>
          </p:cNvPr>
          <p:cNvSpPr txBox="1"/>
          <p:nvPr/>
        </p:nvSpPr>
        <p:spPr>
          <a:xfrm>
            <a:off x="1003300" y="2664795"/>
            <a:ext cx="4572000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Шаг 5</a:t>
            </a:r>
            <a:r>
              <a:rPr lang="ru-RU" dirty="0"/>
              <a:t>. 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Администратору школы в разделе </a:t>
            </a:r>
            <a:r>
              <a:rPr lang="ru-RU" b="1" i="0" dirty="0">
                <a:solidFill>
                  <a:srgbClr val="101025"/>
                </a:solidFill>
                <a:effectLst/>
                <a:latin typeface="Inter"/>
              </a:rPr>
              <a:t>«Заявки на вступление»</a:t>
            </a:r>
            <a:r>
              <a:rPr lang="ru-RU" dirty="0">
                <a:solidFill>
                  <a:srgbClr val="101025"/>
                </a:solidFill>
                <a:latin typeface="Inter"/>
              </a:rPr>
              <a:t> принять заявку от пользователя и при необходимости отредактировать роль</a:t>
            </a:r>
            <a:r>
              <a:rPr lang="ru-RU" b="0" i="0" dirty="0">
                <a:solidFill>
                  <a:srgbClr val="101025"/>
                </a:solidFill>
                <a:effectLst/>
                <a:latin typeface="Inter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00938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9304</TotalTime>
  <Words>525</Words>
  <Application>Microsoft Office PowerPoint</Application>
  <PresentationFormat>Экран (16:9)</PresentationFormat>
  <Paragraphs>71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27</vt:lpstr>
      <vt:lpstr>28</vt:lpstr>
      <vt:lpstr>Arial</vt:lpstr>
      <vt:lpstr>Calibri</vt:lpstr>
      <vt:lpstr>Inter</vt:lpstr>
      <vt:lpstr>Montserrat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343</cp:revision>
  <cp:lastPrinted>2021-08-24T12:05:55Z</cp:lastPrinted>
  <dcterms:created xsi:type="dcterms:W3CDTF">2021-08-20T13:14:31Z</dcterms:created>
  <dcterms:modified xsi:type="dcterms:W3CDTF">2025-10-09T09:12:28Z</dcterms:modified>
</cp:coreProperties>
</file>